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2" r:id="rId11"/>
    <p:sldId id="263" r:id="rId12"/>
    <p:sldId id="264" r:id="rId13"/>
    <p:sldId id="265" r:id="rId14"/>
    <p:sldId id="269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SEPPE PICCOLO" initials="GP" lastIdx="1" clrIdx="0">
    <p:extLst>
      <p:ext uri="{19B8F6BF-5375-455C-9EA6-DF929625EA0E}">
        <p15:presenceInfo xmlns:p15="http://schemas.microsoft.com/office/powerpoint/2012/main" userId="S::giuseppe.piccolo10@studenti.unina.it::f6796bf6-e415-4985-b48c-14459dd9c9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6952B-FB6D-4EC2-B628-21CE62B17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FBA27E-0FDC-4B4F-AA2B-142465835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AE1AC3-131A-404A-AFED-671B1E93E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1BC502-CAB1-4355-A5FA-BEC54FCC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7EA839-D30A-4DD2-A7A0-4BAF41E0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55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46C9B-8E2A-492F-A87E-1E0A81C0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93E9860-7E2A-4521-B20A-316D89EFB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2F487-6B2D-4D3F-B69A-A1380BE2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0606F6-3E3C-4D84-A279-9F6DD665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63BBD3-D244-4C23-B552-DA217D73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49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5A947B0-9D9D-435E-B639-44DD57CBE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F68B28-F769-48BE-875A-3B8F20AD0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866F73-8D10-466B-B04D-C0B0DDEE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095E9-E0E1-4C4F-8F3E-3CAEC78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D40A3F-6394-4A07-87D3-884530CA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856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E08038-BE57-4BD6-83B4-63E58733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DF07C2-DBD6-411A-97B5-023780EC2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DB6551-5E6B-44BD-86A1-20E8B5180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29DEDB-D739-4727-8225-3876F5F4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C42200-AC97-431F-BCE5-6AACFA44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93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4BFF8-731A-4B74-B4FD-62C49945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21CF82-0C2B-4FC2-A000-233AB8FF6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BDD90A-CA74-4223-BB3E-FC76881E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7FAFAD-A1C8-424A-9135-040154FE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2D2C7E-CCD6-4BAD-BB58-2CA243D2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77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73088F-49A3-4C5D-8E5C-E9B3E91E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6977E8-77DF-490E-9AF7-E2AF2DE57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70382DB-2F51-4FDD-BC64-2BBBC1114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85D85E6-E220-40EF-83DD-AD6920D7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66F8D5-C3FA-49D1-914D-9D6780D4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6EF026-BA74-46F5-A6E3-D75AF1CA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88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D6A49B-FD86-473F-ADD1-BA64A501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425C23-7604-413D-A0C7-9B6449DDE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C67C1A-2D3D-4EC5-AA66-9B6507D2F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23005AB-CB96-4A50-BEEF-B5E6FE3B6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AC0425-72B5-49A4-A16F-946E69842B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AE85452-BAE1-4B6E-9580-DF449CBA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EC4381C-F0F5-47ED-B85E-33299C2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C044D5C-AB92-4133-9963-1C200A7A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49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639D3-0DB5-4100-B477-DF9183BA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A5D36A2-9174-4B24-8878-F6830102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34722D0-F567-4156-9C54-96C0B90B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1CE1F7-6B24-4513-A98B-7558DDFB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963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D9B8BE-F738-479D-BA87-A70B61AF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8FDE11-3701-4A61-98DF-31804C92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5B2C1C-2DDB-4379-8C1B-AA4C4BCA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72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41D520-CDC9-412A-A6B2-DC691297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0B434A-33C9-4917-A603-62FCF2E27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A494287-976A-4C46-B927-8FF272E7B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4721FF-6E87-44EA-9EE6-02EB474D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11738E-4B28-45AA-B3A4-DB1960DE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BADE64-7630-4A72-9F7E-49102A95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072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FD1260-3413-4590-9687-0C3EFB20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D56B473-0431-4F65-A395-B773D6F57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2BBBC18-D017-45D0-956C-1C6BD7E7A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AA66CE-2E61-44E4-B817-E77F4C89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F92453-9FE7-43C1-8C23-CD061CE4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E18575F-8651-4760-98C2-0B655BD7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281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A06397A-16EB-47DA-B2A2-284CDD9E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50FCEE-E937-4117-A3A2-5B1353E1D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90B96E-890D-4AFA-BAE6-11FE2F771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46685-1668-49F5-8E84-ADE779121F4D}" type="datetimeFigureOut">
              <a:rPr lang="it-IT" smtClean="0"/>
              <a:t>15/07/2021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955AEF-E598-43A4-B623-231ED0EC2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D71B26-3271-4E36-8FCE-1310DE15C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C672B-1A5C-4A0B-8F8E-8CAA6AAE8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95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.jp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jpg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jpg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jpe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91028CB0-2CBD-4961-B28B-805AE240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16D7A9-8290-4429-A200-665C8952E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744396-2D30-4FBD-B72A-B525BE80BF56}"/>
              </a:ext>
            </a:extLst>
          </p:cNvPr>
          <p:cNvSpPr txBox="1"/>
          <p:nvPr/>
        </p:nvSpPr>
        <p:spPr>
          <a:xfrm>
            <a:off x="339753" y="286425"/>
            <a:ext cx="6451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</a:rPr>
              <a:t>Shared</a:t>
            </a:r>
            <a:r>
              <a:rPr lang="it-IT" sz="3600" b="1" dirty="0">
                <a:solidFill>
                  <a:schemeClr val="bg1"/>
                </a:solidFill>
              </a:rPr>
              <a:t> Care Plan:</a:t>
            </a:r>
          </a:p>
          <a:p>
            <a:r>
              <a:rPr lang="it-IT" sz="2000" b="1" dirty="0">
                <a:solidFill>
                  <a:schemeClr val="bg1"/>
                </a:solidFill>
              </a:rPr>
              <a:t>Una soluzione per la gestione di piani terapeutici condivisi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BCAE4E-86A4-4E2B-835F-7F0EFEEF2606}"/>
              </a:ext>
            </a:extLst>
          </p:cNvPr>
          <p:cNvSpPr txBox="1"/>
          <p:nvPr/>
        </p:nvSpPr>
        <p:spPr>
          <a:xfrm>
            <a:off x="339754" y="1859340"/>
            <a:ext cx="348143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Scopo tesi e tirocinio</a:t>
            </a:r>
          </a:p>
          <a:p>
            <a:r>
              <a:rPr lang="it-IT" dirty="0">
                <a:solidFill>
                  <a:schemeClr val="bg1"/>
                </a:solidFill>
              </a:rPr>
              <a:t>Realizzazione di un prototipo di uno </a:t>
            </a:r>
            <a:r>
              <a:rPr lang="it-IT" dirty="0" err="1">
                <a:solidFill>
                  <a:schemeClr val="bg1"/>
                </a:solidFill>
              </a:rPr>
              <a:t>Shared</a:t>
            </a:r>
            <a:r>
              <a:rPr lang="it-IT" dirty="0">
                <a:solidFill>
                  <a:schemeClr val="bg1"/>
                </a:solidFill>
              </a:rPr>
              <a:t> Care Plan tramite strumenti che permettono lo sviluppo di Web Application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69A8F-FEC6-4B76-A9A0-7EE84907DD9F}"/>
              </a:ext>
            </a:extLst>
          </p:cNvPr>
          <p:cNvSpPr txBox="1"/>
          <p:nvPr/>
        </p:nvSpPr>
        <p:spPr>
          <a:xfrm>
            <a:off x="7996770" y="2228671"/>
            <a:ext cx="30809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b="1" dirty="0">
                <a:solidFill>
                  <a:schemeClr val="bg1"/>
                </a:solidFill>
              </a:rPr>
              <a:t>Digital </a:t>
            </a:r>
            <a:r>
              <a:rPr lang="it-IT" sz="2400" b="1" dirty="0" err="1">
                <a:solidFill>
                  <a:schemeClr val="bg1"/>
                </a:solidFill>
              </a:rPr>
              <a:t>health</a:t>
            </a:r>
            <a:r>
              <a:rPr lang="it-IT" sz="2400" b="1" dirty="0">
                <a:solidFill>
                  <a:schemeClr val="bg1"/>
                </a:solidFill>
              </a:rPr>
              <a:t> care;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b="1" dirty="0">
                <a:solidFill>
                  <a:schemeClr val="bg1"/>
                </a:solidFill>
              </a:rPr>
              <a:t>Web </a:t>
            </a:r>
            <a:r>
              <a:rPr lang="it-IT" sz="2400" b="1" dirty="0" err="1">
                <a:solidFill>
                  <a:schemeClr val="bg1"/>
                </a:solidFill>
              </a:rPr>
              <a:t>application</a:t>
            </a:r>
            <a:r>
              <a:rPr lang="it-IT" sz="2400" b="1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b="1" dirty="0" err="1">
                <a:solidFill>
                  <a:schemeClr val="bg1"/>
                </a:solidFill>
              </a:rPr>
              <a:t>Shared</a:t>
            </a:r>
            <a:r>
              <a:rPr lang="it-IT" sz="2400" b="1" dirty="0">
                <a:solidFill>
                  <a:schemeClr val="bg1"/>
                </a:solidFill>
              </a:rPr>
              <a:t> Care Plan.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8CE9D2-E9DD-4814-8248-A2B5C47A0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80" y="420450"/>
            <a:ext cx="3042120" cy="202098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AAC9AB0-8AD9-4683-9902-85B5DA2FB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81" y="4009267"/>
            <a:ext cx="2641605" cy="1649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CB4C119F-D5A4-4A5F-BE37-DCE1B7D7D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98" y="4009268"/>
            <a:ext cx="2838359" cy="1648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Immagine 2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8ABA26-B011-4DB6-9EC0-2AE89D4A3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60" y="4006855"/>
            <a:ext cx="2932640" cy="1649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223AB513-5478-4904-AC85-E77ABBEF7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88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9D1927E2-FA54-4B87-844C-5B493CA13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AB1BED-93D2-4D7D-B39B-10997E808050}"/>
              </a:ext>
            </a:extLst>
          </p:cNvPr>
          <p:cNvSpPr txBox="1"/>
          <p:nvPr/>
        </p:nvSpPr>
        <p:spPr>
          <a:xfrm>
            <a:off x="352338" y="243281"/>
            <a:ext cx="434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Architettura Software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ED085A-39A9-4EE8-9904-ECBCE6B1687C}"/>
              </a:ext>
            </a:extLst>
          </p:cNvPr>
          <p:cNvSpPr txBox="1"/>
          <p:nvPr/>
        </p:nvSpPr>
        <p:spPr>
          <a:xfrm>
            <a:off x="432236" y="1331579"/>
            <a:ext cx="4773335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Architettura Client-Server</a:t>
            </a:r>
          </a:p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rchitettura che permette di richiedere, o di ricevere, un determinato servizio da un server centralizzato. I dispositivi client forniscono un’interfaccia all’utente per inviare richieste al server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uccessivamente il client permette di visualizzare il risultato del server.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417C26E-C4FA-44EA-B33C-A0B656B99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31" y="3426686"/>
            <a:ext cx="3370140" cy="2527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E9AF7E-B722-438C-AD63-6113808B0578}"/>
              </a:ext>
            </a:extLst>
          </p:cNvPr>
          <p:cNvSpPr txBox="1"/>
          <p:nvPr/>
        </p:nvSpPr>
        <p:spPr>
          <a:xfrm>
            <a:off x="6986431" y="1337697"/>
            <a:ext cx="1889121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Vantaggi:</a:t>
            </a:r>
          </a:p>
          <a:p>
            <a:r>
              <a:rPr lang="it-IT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Centralizzazione;</a:t>
            </a:r>
            <a:endParaRPr lang="it-IT" b="1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Sicurezza;</a:t>
            </a:r>
          </a:p>
          <a:p>
            <a:r>
              <a:rPr lang="it-IT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Gestione;</a:t>
            </a:r>
            <a:endParaRPr lang="it-IT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Accessibilità;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728DAB5-12A2-4529-904C-831568C7B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6B85C8C9-2A6C-4426-9472-B9BC1713B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5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12C66EB6-9244-43EE-8780-A08DE8A61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2C48D0-9F14-405E-B085-5E16C5DE9364}"/>
              </a:ext>
            </a:extLst>
          </p:cNvPr>
          <p:cNvSpPr txBox="1"/>
          <p:nvPr/>
        </p:nvSpPr>
        <p:spPr>
          <a:xfrm>
            <a:off x="352338" y="243281"/>
            <a:ext cx="434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Architettura Software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057F61B-1415-4EFC-9AFE-7AB8281F6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08" y="4197660"/>
            <a:ext cx="4425453" cy="1866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9D19E5-6B62-4335-B5F7-A6730F88037E}"/>
              </a:ext>
            </a:extLst>
          </p:cNvPr>
          <p:cNvSpPr txBox="1"/>
          <p:nvPr/>
        </p:nvSpPr>
        <p:spPr>
          <a:xfrm>
            <a:off x="528956" y="1353153"/>
            <a:ext cx="4697138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Comunicazione HTTP</a:t>
            </a:r>
          </a:p>
          <a:p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Modalità in cui i dati vengono scambiati tra client e server. 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ono composti da informazioni testuali codificate in ASCII e si estendono su multiple linee.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53286-CBA8-4032-B229-3DDD5D8904B1}"/>
              </a:ext>
            </a:extLst>
          </p:cNvPr>
          <p:cNvSpPr txBox="1"/>
          <p:nvPr/>
        </p:nvSpPr>
        <p:spPr>
          <a:xfrm>
            <a:off x="6525264" y="1165504"/>
            <a:ext cx="469713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Formato messaggio HTTP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 linea iniziale, chiamata </a:t>
            </a:r>
            <a:r>
              <a:rPr lang="it-IT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che descrive la richiesta da implementare;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 insieme opzionale di intestazioni che specificano ulteriormente la richiesta;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linea bianca che indica che tutte le meta-informazioni sono state specificate;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 corpo opzionale, chiamato body, che contiene i dati associati 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richiesta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348E6DC-C80F-4799-A5E7-C6C0EA5B0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60D58B9-361E-4B0E-942D-87AF98476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96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B9A80B70-710F-4A91-BD20-A52C2E52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08FF07-7796-4EA7-B38D-C4B6666614CB}"/>
              </a:ext>
            </a:extLst>
          </p:cNvPr>
          <p:cNvSpPr txBox="1"/>
          <p:nvPr/>
        </p:nvSpPr>
        <p:spPr>
          <a:xfrm>
            <a:off x="352338" y="243281"/>
            <a:ext cx="434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Architettura Software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789E4AF-4A7F-4C2D-B203-6FF70BAD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83" y="1752087"/>
            <a:ext cx="2609461" cy="1957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7E4BE4B-1366-4F29-B5E1-C9E401B7C42B}"/>
              </a:ext>
            </a:extLst>
          </p:cNvPr>
          <p:cNvSpPr txBox="1"/>
          <p:nvPr/>
        </p:nvSpPr>
        <p:spPr>
          <a:xfrm>
            <a:off x="543515" y="1288482"/>
            <a:ext cx="395960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JSON</a:t>
            </a:r>
          </a:p>
          <a:p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Notazione utilizzata per immagazzinare e inviare dati al server o al client. JSON usa un formato leggibile per l’essere umano 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 in una collezione di coppie chiave-valore oppure da array. Il formato JSON è sintatticamente identico al codice per creare oggetti in </a:t>
            </a:r>
            <a:r>
              <a:rPr lang="it-IT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111089C-51D3-461B-96C1-319A743C6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41D750F0-0443-4DF5-A309-DE4CE06CE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16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592C5F68-52B4-44F9-9C3B-267D3E86F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ADA991-0D5A-4A8B-9E58-36C8563ACD7A}"/>
              </a:ext>
            </a:extLst>
          </p:cNvPr>
          <p:cNvSpPr txBox="1"/>
          <p:nvPr/>
        </p:nvSpPr>
        <p:spPr>
          <a:xfrm>
            <a:off x="352338" y="243281"/>
            <a:ext cx="434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Architettura Software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B0D2E92-25CD-401D-B71D-FBFD36C29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24" y="3853371"/>
            <a:ext cx="4680615" cy="1883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554D1C-5060-4582-94F4-3F7EFAD4E024}"/>
              </a:ext>
            </a:extLst>
          </p:cNvPr>
          <p:cNvSpPr txBox="1"/>
          <p:nvPr/>
        </p:nvSpPr>
        <p:spPr>
          <a:xfrm>
            <a:off x="631600" y="1132893"/>
            <a:ext cx="37834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Rest</a:t>
            </a:r>
            <a:r>
              <a:rPr lang="it-IT" b="1" dirty="0">
                <a:solidFill>
                  <a:schemeClr val="bg1"/>
                </a:solidFill>
              </a:rPr>
              <a:t> API</a:t>
            </a:r>
          </a:p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nsieme di vincoli architetturali, che definiscono come un client possa usufruire dei servizi offerti dal server.</a:t>
            </a:r>
          </a:p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è un protocollo o uno standard. 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A36CA1-4086-4AB5-A19B-C0CF292838D9}"/>
              </a:ext>
            </a:extLst>
          </p:cNvPr>
          <p:cNvSpPr txBox="1"/>
          <p:nvPr/>
        </p:nvSpPr>
        <p:spPr>
          <a:xfrm>
            <a:off x="6783328" y="1120676"/>
            <a:ext cx="415255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Caratteristiche: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e server comunicano tramite messaggi http;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comunicazione tra client e server e </a:t>
            </a:r>
            <a:r>
              <a:rPr lang="it-IT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stateless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un’interfaccia uniforme tra componenti;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 sistema stratificati .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119A11E-2A1D-441F-BDCD-2EE70ED46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AC331B7B-A192-4BB4-B4E3-9D61D277F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0D443D7B-702A-4B19-8D71-475CF5B5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59192A-D64A-4E26-9BE2-E85A21D467A3}"/>
              </a:ext>
            </a:extLst>
          </p:cNvPr>
          <p:cNvSpPr txBox="1"/>
          <p:nvPr/>
        </p:nvSpPr>
        <p:spPr>
          <a:xfrm>
            <a:off x="352338" y="243281"/>
            <a:ext cx="2886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Sviluppi futuri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98B33B-872C-4FB7-8187-068A901693B0}"/>
              </a:ext>
            </a:extLst>
          </p:cNvPr>
          <p:cNvSpPr txBox="1"/>
          <p:nvPr/>
        </p:nvSpPr>
        <p:spPr>
          <a:xfrm>
            <a:off x="352338" y="1217869"/>
            <a:ext cx="4125603" cy="23391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Sviluppo funzionalità aggiuntive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piano nutrizionale: possibilità di definire una dieta e monitorare i progressi alimentari del paziente;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piano attività fisica: possibilità di definire un programma di allenamento, con raggiungimento di obiettivi, tracciando i progressi del paziente.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D937BAF-BF13-48D4-9DC5-E3B191133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56" y="4297217"/>
            <a:ext cx="916828" cy="91682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8CED4DF-6390-420A-A456-5C14C39CD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1" y="4301466"/>
            <a:ext cx="936912" cy="936912"/>
          </a:xfrm>
          <a:prstGeom prst="rect">
            <a:avLst/>
          </a:prstGeom>
        </p:spPr>
      </p:pic>
      <p:pic>
        <p:nvPicPr>
          <p:cNvPr id="21" name="Immagine 20" descr="Immagine che contiene testo, orologio, segnale&#10;&#10;Descrizione generata automaticamente">
            <a:extLst>
              <a:ext uri="{FF2B5EF4-FFF2-40B4-BE49-F238E27FC236}">
                <a16:creationId xmlns:a16="http://schemas.microsoft.com/office/drawing/2014/main" id="{4EC3EC41-563C-4BFC-967F-7F186A180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26" y="4297217"/>
            <a:ext cx="936912" cy="93691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B8B0866-8258-47DD-9D24-BA19B75125FB}"/>
              </a:ext>
            </a:extLst>
          </p:cNvPr>
          <p:cNvSpPr txBox="1"/>
          <p:nvPr/>
        </p:nvSpPr>
        <p:spPr>
          <a:xfrm>
            <a:off x="5944999" y="1217869"/>
            <a:ext cx="5346584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Sviluppo su altre piattaforme: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versione riadattata per dispositivi mobile utilizzando le media-query di CSS per ridimensionare i componenti già esistenti;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versione nativa per Android e IOS utilizzando </a:t>
            </a:r>
            <a:r>
              <a:rPr lang="it-IT" dirty="0" err="1">
                <a:solidFill>
                  <a:schemeClr val="bg1"/>
                </a:solidFill>
              </a:rPr>
              <a:t>React</a:t>
            </a:r>
            <a:r>
              <a:rPr lang="it-IT" dirty="0">
                <a:solidFill>
                  <a:schemeClr val="bg1"/>
                </a:solidFill>
              </a:rPr>
              <a:t> Native, framework basato su </a:t>
            </a:r>
            <a:r>
              <a:rPr lang="it-IT" dirty="0" err="1">
                <a:solidFill>
                  <a:schemeClr val="bg1"/>
                </a:solidFill>
              </a:rPr>
              <a:t>React</a:t>
            </a:r>
            <a:r>
              <a:rPr lang="it-IT" dirty="0">
                <a:solidFill>
                  <a:schemeClr val="bg1"/>
                </a:solidFill>
              </a:rPr>
              <a:t>, ma con i componenti nativi dei SO mobile.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28BE72C-A850-4E92-86DF-A14F5DC80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165" y="4051901"/>
            <a:ext cx="2502149" cy="1407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E8C7564-EB57-4B88-A556-63DC80CDD3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761C0331-F484-4F79-9ADD-072ECD4C9F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81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C722ADAB-48B5-4DF0-8A11-5BC7A315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C51AA9-B659-4F6A-95C0-6D3E9BA35CEE}"/>
              </a:ext>
            </a:extLst>
          </p:cNvPr>
          <p:cNvSpPr txBox="1"/>
          <p:nvPr/>
        </p:nvSpPr>
        <p:spPr>
          <a:xfrm>
            <a:off x="352338" y="243281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Conclusioni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88D75-DD6B-4A2F-8D47-232C5E56FCA1}"/>
              </a:ext>
            </a:extLst>
          </p:cNvPr>
          <p:cNvSpPr txBox="1"/>
          <p:nvPr/>
        </p:nvSpPr>
        <p:spPr>
          <a:xfrm>
            <a:off x="432237" y="1202070"/>
            <a:ext cx="7906420" cy="23391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Riassunto scopo tesi e tirocinio: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chemeClr val="bg1"/>
                </a:solidFill>
              </a:rPr>
              <a:t>Realizzazione di un prototipo di </a:t>
            </a:r>
            <a:r>
              <a:rPr lang="it-IT" b="1" dirty="0" err="1">
                <a:solidFill>
                  <a:schemeClr val="bg1"/>
                </a:solidFill>
              </a:rPr>
              <a:t>Shared</a:t>
            </a:r>
            <a:r>
              <a:rPr lang="it-IT" b="1" dirty="0">
                <a:solidFill>
                  <a:schemeClr val="bg1"/>
                </a:solidFill>
              </a:rPr>
              <a:t> Care Plan, pensato per dispositivi desktop, per permettere il monitoraggio dello stato di salute di un paziente fragile, con lo scopo di migliorare i servizi offerti dall’</a:t>
            </a:r>
            <a:r>
              <a:rPr lang="it-IT" b="1" dirty="0" err="1">
                <a:solidFill>
                  <a:schemeClr val="bg1"/>
                </a:solidFill>
              </a:rPr>
              <a:t>Health</a:t>
            </a:r>
            <a:r>
              <a:rPr lang="it-IT" b="1" dirty="0">
                <a:solidFill>
                  <a:schemeClr val="bg1"/>
                </a:solidFill>
              </a:rPr>
              <a:t> Care;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chemeClr val="bg1"/>
                </a:solidFill>
              </a:rPr>
              <a:t>implementazione del progetto tramite strumenti per lo sviluppo web;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chemeClr val="bg1"/>
                </a:solidFill>
              </a:rPr>
              <a:t>progettazione tramite differenti tecniche di sviluppo software per web app;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chemeClr val="bg1"/>
                </a:solidFill>
              </a:rPr>
              <a:t>progettazione di una architettura software per la web app scalabile, mantenibile ed estendibile;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682F2E-BE2E-4096-A07F-7328D00385E1}"/>
              </a:ext>
            </a:extLst>
          </p:cNvPr>
          <p:cNvSpPr txBox="1"/>
          <p:nvPr/>
        </p:nvSpPr>
        <p:spPr>
          <a:xfrm>
            <a:off x="973775" y="4010617"/>
            <a:ext cx="4486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Grazie per l’attenzione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0D915CE-BCD5-4C92-B0D5-8465FBA9E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47CA08FE-6E7D-4569-ABF4-EBBEEAE79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08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6EDD6B91-A9C4-446B-A605-5AB24E9A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976D9B-3380-46DB-A662-BCD55AE135CC}"/>
              </a:ext>
            </a:extLst>
          </p:cNvPr>
          <p:cNvSpPr txBox="1"/>
          <p:nvPr/>
        </p:nvSpPr>
        <p:spPr>
          <a:xfrm>
            <a:off x="164784" y="209674"/>
            <a:ext cx="3670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Digital </a:t>
            </a:r>
            <a:r>
              <a:rPr lang="it-IT" sz="3600" b="1" dirty="0" err="1">
                <a:solidFill>
                  <a:schemeClr val="bg1"/>
                </a:solidFill>
              </a:rPr>
              <a:t>health</a:t>
            </a:r>
            <a:r>
              <a:rPr lang="it-IT" sz="3600" b="1" dirty="0">
                <a:solidFill>
                  <a:schemeClr val="bg1"/>
                </a:solidFill>
              </a:rPr>
              <a:t> care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38AC95-32E7-4484-BCE7-6BB8B62384E9}"/>
              </a:ext>
            </a:extLst>
          </p:cNvPr>
          <p:cNvSpPr txBox="1"/>
          <p:nvPr/>
        </p:nvSpPr>
        <p:spPr>
          <a:xfrm>
            <a:off x="337488" y="1065679"/>
            <a:ext cx="457490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it-IT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</a:t>
            </a:r>
          </a:p>
          <a:p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t-IT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antenimento o miglioramento della sanità attraverso la prevenzione, diagnosi, trattamento, recupero o cura di malattie, patologie e infortuni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CA50CE-8745-4312-B673-384B3B185CB0}"/>
              </a:ext>
            </a:extLst>
          </p:cNvPr>
          <p:cNvSpPr txBox="1"/>
          <p:nvPr/>
        </p:nvSpPr>
        <p:spPr>
          <a:xfrm>
            <a:off x="337488" y="2713172"/>
            <a:ext cx="457490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Digital </a:t>
            </a:r>
            <a:r>
              <a:rPr lang="it-IT" b="1" dirty="0" err="1">
                <a:solidFill>
                  <a:schemeClr val="bg1"/>
                </a:solidFill>
              </a:rPr>
              <a:t>Health</a:t>
            </a:r>
            <a:r>
              <a:rPr lang="it-IT" b="1" dirty="0">
                <a:solidFill>
                  <a:schemeClr val="bg1"/>
                </a:solidFill>
              </a:rPr>
              <a:t> Care</a:t>
            </a:r>
          </a:p>
          <a:p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Insieme di strumenti software </a:t>
            </a:r>
            <a:r>
              <a:rPr lang="it-IT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 supportano le decisioni cliniche dei dottori. </a:t>
            </a:r>
          </a:p>
          <a:p>
            <a:r>
              <a:rPr lang="it-IT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Questi strumenti hanno un grande potenziale per migliorare la diagnosi e il trattamento di patologie e di fornire l’assistenza sanitaria per ogni essere umano.</a:t>
            </a:r>
            <a:endParaRPr lang="it-IT" sz="1400" b="1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9B39F86-9C27-42CD-9004-6220BA2BA000}"/>
              </a:ext>
            </a:extLst>
          </p:cNvPr>
          <p:cNvSpPr txBox="1"/>
          <p:nvPr/>
        </p:nvSpPr>
        <p:spPr>
          <a:xfrm>
            <a:off x="6839967" y="941585"/>
            <a:ext cx="4574906" cy="201593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Benefici: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it-IT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ridurre inefficienze;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it-IT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migliorare l’accesso all’</a:t>
            </a:r>
            <a:r>
              <a:rPr lang="it-IT" sz="1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it-IT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care;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it-IT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ridurre i costi;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it-IT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migliorare la qualità;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it-IT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realizzare medicine più personalizzate per i pazienti.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DFBB474-A70C-46C3-8865-52D7E1107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35" y="3042529"/>
            <a:ext cx="2641605" cy="1649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0971733-E693-4A25-961A-74CAFD85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43" y="5021495"/>
            <a:ext cx="1796866" cy="1043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AC0D1EB-0122-4531-8ED3-499636597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20" y="5021495"/>
            <a:ext cx="1855195" cy="1043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CF45B4D-5D67-4AF9-9373-C29BE13E1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B82A270-C69C-4462-AF13-36EBFC871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36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DBF28844-25E6-4EA1-8E4F-01C78A5E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ADF89B6-3C8D-4E47-9FEC-388A7AE4756C}"/>
              </a:ext>
            </a:extLst>
          </p:cNvPr>
          <p:cNvSpPr txBox="1"/>
          <p:nvPr/>
        </p:nvSpPr>
        <p:spPr>
          <a:xfrm>
            <a:off x="425722" y="220682"/>
            <a:ext cx="330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Web </a:t>
            </a:r>
            <a:r>
              <a:rPr lang="it-IT" sz="3600" b="1" dirty="0" err="1">
                <a:solidFill>
                  <a:schemeClr val="bg1"/>
                </a:solidFill>
              </a:rPr>
              <a:t>application</a:t>
            </a:r>
            <a:endParaRPr lang="it-IT" sz="3600" b="1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AB1AEBB-8276-49F7-A835-6B38672275F5}"/>
              </a:ext>
            </a:extLst>
          </p:cNvPr>
          <p:cNvSpPr txBox="1"/>
          <p:nvPr/>
        </p:nvSpPr>
        <p:spPr>
          <a:xfrm>
            <a:off x="425722" y="1334670"/>
            <a:ext cx="521168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Cos’è una Web </a:t>
            </a:r>
            <a:r>
              <a:rPr lang="it-IT" b="1" dirty="0" err="1">
                <a:solidFill>
                  <a:schemeClr val="bg1"/>
                </a:solidFill>
              </a:rPr>
              <a:t>application</a:t>
            </a:r>
            <a:r>
              <a:rPr lang="it-IT" b="1" dirty="0">
                <a:solidFill>
                  <a:schemeClr val="bg1"/>
                </a:solidFill>
              </a:rPr>
              <a:t>?</a:t>
            </a:r>
            <a:endParaRPr lang="it-IT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Applicativi interpretati ed eseguiti dal web browser.</a:t>
            </a:r>
          </a:p>
          <a:p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Ottenendo massima compatibilità sui vari sistemi operativi e sui vari dispositivi, senza rinunciare alle prestazioni e alle funzionalità native dei vari SO.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E989F6-B3BD-4085-8080-3E3E135E7590}"/>
              </a:ext>
            </a:extLst>
          </p:cNvPr>
          <p:cNvSpPr txBox="1"/>
          <p:nvPr/>
        </p:nvSpPr>
        <p:spPr>
          <a:xfrm>
            <a:off x="7195889" y="1303893"/>
            <a:ext cx="3126625" cy="15081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Vantaggi: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App multipiattaforma;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Riduzione costi;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Riduzione tempi di sviluppo;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App sempre aggiornate.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1FF98C5-D6E9-41E1-803A-BBE7C002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080" y="5021495"/>
            <a:ext cx="1796867" cy="1122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1779BED-FDB7-4809-89AE-9C9624FCC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34" y="3072344"/>
            <a:ext cx="2596781" cy="1508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CB05F6-00CD-4D81-A885-760841D24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20" y="5021495"/>
            <a:ext cx="1855195" cy="1043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46DE78C-0B60-4676-B941-2DEF6417C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magine 1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C3DBAB8B-D871-4BE3-B495-0DD8CC748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83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3A3395D8-6644-457C-B692-EF56239F9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38CC39-729A-4FD1-8429-ADE3F6AE5ED6}"/>
              </a:ext>
            </a:extLst>
          </p:cNvPr>
          <p:cNvSpPr txBox="1"/>
          <p:nvPr/>
        </p:nvSpPr>
        <p:spPr>
          <a:xfrm>
            <a:off x="517510" y="255094"/>
            <a:ext cx="3374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</a:rPr>
              <a:t>Shared</a:t>
            </a:r>
            <a:r>
              <a:rPr lang="it-IT" sz="3600" b="1" dirty="0">
                <a:solidFill>
                  <a:schemeClr val="bg1"/>
                </a:solidFill>
              </a:rPr>
              <a:t> care plan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856C7B-48D0-4E55-B831-B498C9AF89D5}"/>
              </a:ext>
            </a:extLst>
          </p:cNvPr>
          <p:cNvSpPr txBox="1"/>
          <p:nvPr/>
        </p:nvSpPr>
        <p:spPr>
          <a:xfrm>
            <a:off x="517510" y="1156519"/>
            <a:ext cx="4591385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Cos’è uno Share Care Plan?</a:t>
            </a:r>
            <a:endParaRPr lang="it-IT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ocumento condiviso tra più professionisti </a:t>
            </a:r>
          </a:p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er gestire in maniera collaborativa un paziente fragile. Crea una rete di assistenza al paziente e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permette una c</a:t>
            </a:r>
            <a:r>
              <a:rPr lang="it-IT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omunicazione efficace ed efficiente.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029EA53-4803-416A-8746-E2F55DD8F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94" y="5021496"/>
            <a:ext cx="1932115" cy="1122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7D3F2F2-AA0A-4858-8A70-E614981FC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080" y="5021495"/>
            <a:ext cx="1796867" cy="1122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AD862C-43A7-4002-9B45-C26FA3F1D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57" y="3133304"/>
            <a:ext cx="2684118" cy="1509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F38D527-0F52-44FC-96F3-C2FC289A8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1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7933E09-72E3-455C-AB7C-D0D4A2A95D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10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B0F768C7-9986-4557-9C3E-55691812B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23787B-F589-4005-9341-081415498866}"/>
              </a:ext>
            </a:extLst>
          </p:cNvPr>
          <p:cNvSpPr txBox="1"/>
          <p:nvPr/>
        </p:nvSpPr>
        <p:spPr>
          <a:xfrm>
            <a:off x="411060" y="192948"/>
            <a:ext cx="4287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Funzionalità progetto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BCDA40-BD0E-4914-8BAC-BD218301DF80}"/>
              </a:ext>
            </a:extLst>
          </p:cNvPr>
          <p:cNvSpPr txBox="1"/>
          <p:nvPr/>
        </p:nvSpPr>
        <p:spPr>
          <a:xfrm>
            <a:off x="654424" y="1420647"/>
            <a:ext cx="5684232" cy="19851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Funzionalità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500" dirty="0">
                <a:solidFill>
                  <a:schemeClr val="bg1"/>
                </a:solidFill>
              </a:rPr>
              <a:t>Registrazione di un nuovo paziente;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500" dirty="0">
                <a:solidFill>
                  <a:schemeClr val="bg1"/>
                </a:solidFill>
              </a:rPr>
              <a:t>Creazione/Aggiornamento dello </a:t>
            </a:r>
            <a:r>
              <a:rPr lang="it-IT" sz="1500" dirty="0" err="1">
                <a:solidFill>
                  <a:schemeClr val="bg1"/>
                </a:solidFill>
              </a:rPr>
              <a:t>Shared</a:t>
            </a:r>
            <a:r>
              <a:rPr lang="it-IT" sz="1500" dirty="0">
                <a:solidFill>
                  <a:schemeClr val="bg1"/>
                </a:solidFill>
              </a:rPr>
              <a:t> Care Plan;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500" dirty="0">
                <a:solidFill>
                  <a:schemeClr val="bg1"/>
                </a:solidFill>
              </a:rPr>
              <a:t>Visualizzazione dello storico di parametri misurati e obiettivi precedentemente registrati;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500" dirty="0">
                <a:solidFill>
                  <a:schemeClr val="bg1"/>
                </a:solidFill>
              </a:rPr>
              <a:t>Visualizzazione dello storico delle prescrizioni e somministrazioni;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500" dirty="0">
                <a:solidFill>
                  <a:schemeClr val="bg1"/>
                </a:solidFill>
              </a:rPr>
              <a:t>Registrazione dell’avvenuto monitoraggio di un parametro;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500" dirty="0">
                <a:solidFill>
                  <a:schemeClr val="bg1"/>
                </a:solidFill>
              </a:rPr>
              <a:t>Registrazione dell’avvenuta somministrazione della terapia.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8043F3-28C1-42B3-96FF-3C8635E66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4" y="3877194"/>
            <a:ext cx="1267971" cy="1267971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E0537C-5632-44B6-85FA-5A778AB7A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79" y="3786418"/>
            <a:ext cx="1267971" cy="126797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A91874-79AF-488F-9CC9-2507BD4CA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13" y="3834111"/>
            <a:ext cx="1728774" cy="124596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A4679B8-D235-4EB9-94CE-19DA1A2F1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75" y="3965510"/>
            <a:ext cx="1088879" cy="1088879"/>
          </a:xfrm>
          <a:prstGeom prst="rect">
            <a:avLst/>
          </a:prstGeom>
        </p:spPr>
      </p:pic>
      <p:pic>
        <p:nvPicPr>
          <p:cNvPr id="14" name="Immagine 13" descr="Immagine che contiene testo, elettronico, computer, schermo&#10;&#10;Descrizione generata automaticamente">
            <a:extLst>
              <a:ext uri="{FF2B5EF4-FFF2-40B4-BE49-F238E27FC236}">
                <a16:creationId xmlns:a16="http://schemas.microsoft.com/office/drawing/2014/main" id="{0BF49976-CA70-4A17-A921-26A3FFBD0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56" y="545284"/>
            <a:ext cx="4736820" cy="5115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magine 15" descr="Immagine che contiene testo, interni, blu&#10;&#10;Descrizione generata automaticamente">
            <a:extLst>
              <a:ext uri="{FF2B5EF4-FFF2-40B4-BE49-F238E27FC236}">
                <a16:creationId xmlns:a16="http://schemas.microsoft.com/office/drawing/2014/main" id="{68BEAD95-BF39-445A-B9BE-1D1BCF26A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93825"/>
            <a:ext cx="3109519" cy="1659767"/>
          </a:xfrm>
          <a:prstGeom prst="rect">
            <a:avLst/>
          </a:prstGeom>
        </p:spPr>
      </p:pic>
      <p:pic>
        <p:nvPicPr>
          <p:cNvPr id="12" name="Immagine 11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42947891-FFFF-4EE8-80AA-40693E874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31A5C93-A210-4AB2-8F2C-253B1DFA4A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95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5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A0692DCE-C9B6-495F-969E-CDC7A0E3D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006642-7BAE-4741-9C9A-EACF3490A1E7}"/>
              </a:ext>
            </a:extLst>
          </p:cNvPr>
          <p:cNvSpPr txBox="1"/>
          <p:nvPr/>
        </p:nvSpPr>
        <p:spPr>
          <a:xfrm>
            <a:off x="258856" y="214592"/>
            <a:ext cx="7318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Sviluppo e principali tecnologie usate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1D662A0-316D-44A3-A051-D29372A4B940}"/>
              </a:ext>
            </a:extLst>
          </p:cNvPr>
          <p:cNvSpPr txBox="1"/>
          <p:nvPr/>
        </p:nvSpPr>
        <p:spPr>
          <a:xfrm>
            <a:off x="380776" y="1261688"/>
            <a:ext cx="579808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Ruolo sviluppo: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database per la memorizzazione dei dati;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server per accontentare le richieste dei client;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client per permettere all’utente finale di interagire con le funzionalità della Web App.</a:t>
            </a:r>
          </a:p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245D6F8-87B0-486F-B067-4E03AA755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1" y="3737269"/>
            <a:ext cx="1588565" cy="164899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95DF5DB-949E-4F62-A360-100AFF8D2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29" y="3245202"/>
            <a:ext cx="2648548" cy="20011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FE2B0DF-1057-4F88-A0F4-DD9EA3198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66" y="2182221"/>
            <a:ext cx="2380287" cy="1306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C6354AAE-208C-4084-A09B-4841B9AE0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60" y="3737269"/>
            <a:ext cx="2832899" cy="1333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132694D-FC20-477E-90F6-460AB2148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60" y="3713909"/>
            <a:ext cx="2566064" cy="1380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87AA01C-6866-458B-86B7-41E2627B1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E311ADC-52FD-4C79-8EF0-A490A2AE92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35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27F7D8C1-A9AF-4B9E-819A-7D260E025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19E941-8BEC-4EB5-9098-7C9CDBFF35A6}"/>
              </a:ext>
            </a:extLst>
          </p:cNvPr>
          <p:cNvSpPr txBox="1"/>
          <p:nvPr/>
        </p:nvSpPr>
        <p:spPr>
          <a:xfrm>
            <a:off x="258856" y="214592"/>
            <a:ext cx="7318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Sviluppo e principali tecnologie usate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25AB524-46A9-4C29-89F0-45AD2FC89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40" y="3060475"/>
            <a:ext cx="3793285" cy="2081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magine 11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4CE376B8-4302-4C19-95A5-981083B71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31" y="1761553"/>
            <a:ext cx="1641090" cy="772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880234A-F1C6-4A70-A152-BE960BD30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751" y="1754880"/>
            <a:ext cx="1527670" cy="821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F7292F-7884-4494-8C96-267D465FC726}"/>
              </a:ext>
            </a:extLst>
          </p:cNvPr>
          <p:cNvSpPr txBox="1"/>
          <p:nvPr/>
        </p:nvSpPr>
        <p:spPr>
          <a:xfrm>
            <a:off x="380776" y="1261688"/>
            <a:ext cx="581583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Ruolo sviluppo: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database per la memorizzazione dei dati;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server per accontentare le richieste dei client;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client per permettere all’utente finale di interagire con le funzionalità della Web App.</a:t>
            </a: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B618AD-4314-49DD-BF3A-24EF30B04EEF}"/>
              </a:ext>
            </a:extLst>
          </p:cNvPr>
          <p:cNvSpPr txBox="1"/>
          <p:nvPr/>
        </p:nvSpPr>
        <p:spPr>
          <a:xfrm>
            <a:off x="380776" y="3288777"/>
            <a:ext cx="24416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Vantaggi di </a:t>
            </a:r>
            <a:r>
              <a:rPr lang="it-IT" b="1" dirty="0" err="1">
                <a:solidFill>
                  <a:schemeClr val="bg1"/>
                </a:solidFill>
              </a:rPr>
              <a:t>PostgreSQL</a:t>
            </a:r>
            <a:r>
              <a:rPr lang="it-IT" b="1" dirty="0">
                <a:solidFill>
                  <a:schemeClr val="bg1"/>
                </a:solidFill>
              </a:rPr>
              <a:t>: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Open Source;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Riduce i costi;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Affidabilità;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Sicurezza;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Scalabile.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B64254C-8EF9-4A6C-B9D4-A01D4DC62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60CBA59-4E98-40D0-83B0-72A4105AC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426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B81088A7-DBF8-4067-B89F-D52EAEAD4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B400124-CF70-4FD2-A70E-D9BBB68FF39F}"/>
              </a:ext>
            </a:extLst>
          </p:cNvPr>
          <p:cNvSpPr txBox="1"/>
          <p:nvPr/>
        </p:nvSpPr>
        <p:spPr>
          <a:xfrm>
            <a:off x="258856" y="214592"/>
            <a:ext cx="7318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Sviluppo e principali tecnologie usate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BE297C6-654D-4CAA-9221-577F587B4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0" y="1143933"/>
            <a:ext cx="1527670" cy="838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06025DD-2D7F-4746-9D09-362E8EB9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80" y="2456312"/>
            <a:ext cx="4082815" cy="1922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6C65B4-5C4D-4219-95E6-CB90B511F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40" y="1160403"/>
            <a:ext cx="1527670" cy="821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6121F9-E620-42B6-AFFA-293EADF04468}"/>
              </a:ext>
            </a:extLst>
          </p:cNvPr>
          <p:cNvSpPr txBox="1"/>
          <p:nvPr/>
        </p:nvSpPr>
        <p:spPr>
          <a:xfrm>
            <a:off x="380775" y="1261688"/>
            <a:ext cx="588685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Ruolo sviluppo: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database per la memorizzazione dei dati;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server per accontentare le richieste dei client;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client per permettere all’utente finale di interagire con le funzionalità della Web App.</a:t>
            </a:r>
          </a:p>
          <a:p>
            <a:endParaRPr lang="it-IT" dirty="0"/>
          </a:p>
        </p:txBody>
      </p:sp>
      <p:pic>
        <p:nvPicPr>
          <p:cNvPr id="16" name="Immagine 1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A08EB1DB-2639-4B9C-ADEF-BE90C0B7E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460" y="4852660"/>
            <a:ext cx="1423560" cy="1423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E5EF9A-52B1-4B3C-97B1-CEF62AB272F3}"/>
              </a:ext>
            </a:extLst>
          </p:cNvPr>
          <p:cNvSpPr txBox="1"/>
          <p:nvPr/>
        </p:nvSpPr>
        <p:spPr>
          <a:xfrm>
            <a:off x="334968" y="3260324"/>
            <a:ext cx="37320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Vantaggi di </a:t>
            </a:r>
            <a:r>
              <a:rPr lang="it-IT" b="1" dirty="0" err="1">
                <a:solidFill>
                  <a:schemeClr val="bg1"/>
                </a:solidFill>
              </a:rPr>
              <a:t>Nodejs</a:t>
            </a:r>
            <a:r>
              <a:rPr lang="it-IT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Alte prestazioni;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Facilmente scalabile;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Altamente estendibile;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Facile da usare;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Grande supporto dalla community.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A4C4F14-4739-4FA4-BA21-F38FE9B59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FC06BB1-C079-4042-8793-559C17CB5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04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invertebrato, celenterato, luce, ctenoforo&#10;&#10;Descrizione generata automaticamente">
            <a:extLst>
              <a:ext uri="{FF2B5EF4-FFF2-40B4-BE49-F238E27FC236}">
                <a16:creationId xmlns:a16="http://schemas.microsoft.com/office/drawing/2014/main" id="{ED0DB5D2-0E7F-4D03-8DE3-CAE5BBE8A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DFBF226-4967-44E7-9104-870B76E4B2B3}"/>
              </a:ext>
            </a:extLst>
          </p:cNvPr>
          <p:cNvSpPr txBox="1"/>
          <p:nvPr/>
        </p:nvSpPr>
        <p:spPr>
          <a:xfrm>
            <a:off x="258856" y="214592"/>
            <a:ext cx="7318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Sviluppo e principali tecnologie usate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40DA6F0-AF22-45DF-AFD3-C8E5BEDB2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0" y="1143933"/>
            <a:ext cx="1527670" cy="838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4E32C75-44BF-467C-84DC-DA8A865AA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12" y="2421225"/>
            <a:ext cx="3746375" cy="2015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magine 1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209305C-B6F7-4EAC-88CB-D3C347150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01" y="1143933"/>
            <a:ext cx="1717434" cy="808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D748456-6564-4D25-9B9D-391C49C88FA9}"/>
              </a:ext>
            </a:extLst>
          </p:cNvPr>
          <p:cNvSpPr txBox="1"/>
          <p:nvPr/>
        </p:nvSpPr>
        <p:spPr>
          <a:xfrm>
            <a:off x="380775" y="1261688"/>
            <a:ext cx="5609823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Ruolo sviluppo: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database per la memorizzazione dei dati;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server per accontentare le richieste dei client;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bg1"/>
                </a:solidFill>
              </a:rPr>
              <a:t>Sviluppo client per permettere all’utente finale di interagire con le funzionalità della Web App.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5CBFB7-763E-41C3-AD58-533540498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875710"/>
            <a:ext cx="1568370" cy="1568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A8A3711-BE9A-4165-9224-8CAD793EC898}"/>
              </a:ext>
            </a:extLst>
          </p:cNvPr>
          <p:cNvSpPr txBox="1"/>
          <p:nvPr/>
        </p:nvSpPr>
        <p:spPr>
          <a:xfrm>
            <a:off x="380775" y="3182681"/>
            <a:ext cx="28571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Vantaggi di </a:t>
            </a:r>
            <a:r>
              <a:rPr lang="it-IT" b="1" dirty="0" err="1">
                <a:solidFill>
                  <a:schemeClr val="bg1"/>
                </a:solidFill>
              </a:rPr>
              <a:t>Reactjs</a:t>
            </a:r>
            <a:r>
              <a:rPr lang="it-IT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Ri</a:t>
            </a:r>
            <a:r>
              <a:rPr lang="it-IT" dirty="0">
                <a:solidFill>
                  <a:schemeClr val="bg1"/>
                </a:solidFill>
              </a:rPr>
              <a:t>-uso dei componenti;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Facilita la manutenzione;</a:t>
            </a:r>
            <a:endParaRPr lang="it-IT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Migliora la produttività;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Garantisce codice stabile;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</a:rPr>
              <a:t>Facile da usare.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43AC9BF-8F62-4B32-A989-439307C94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8" y="6118698"/>
            <a:ext cx="3131647" cy="62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4D9686B7-0710-4733-9660-46B416280D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3" y="6118698"/>
            <a:ext cx="1966971" cy="61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27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1390</TotalTime>
  <Words>929</Words>
  <Application>Microsoft Office PowerPoint</Application>
  <PresentationFormat>Widescreen</PresentationFormat>
  <Paragraphs>120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PICCOLO</dc:creator>
  <cp:lastModifiedBy>GIUSEPPE PICCOLO</cp:lastModifiedBy>
  <cp:revision>122</cp:revision>
  <dcterms:created xsi:type="dcterms:W3CDTF">2021-05-28T06:25:34Z</dcterms:created>
  <dcterms:modified xsi:type="dcterms:W3CDTF">2021-07-15T08:33:20Z</dcterms:modified>
</cp:coreProperties>
</file>